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0"/>
  </p:notesMasterIdLst>
  <p:sldIdLst>
    <p:sldId id="256" r:id="rId2"/>
    <p:sldId id="275" r:id="rId3"/>
    <p:sldId id="274" r:id="rId4"/>
    <p:sldId id="257" r:id="rId5"/>
    <p:sldId id="259" r:id="rId6"/>
    <p:sldId id="25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6" r:id="rId19"/>
    <p:sldId id="277" r:id="rId20"/>
    <p:sldId id="278" r:id="rId21"/>
    <p:sldId id="279" r:id="rId22"/>
    <p:sldId id="273" r:id="rId23"/>
    <p:sldId id="272" r:id="rId24"/>
    <p:sldId id="271" r:id="rId25"/>
    <p:sldId id="280" r:id="rId26"/>
    <p:sldId id="281" r:id="rId27"/>
    <p:sldId id="282" r:id="rId28"/>
    <p:sldId id="283" r:id="rId29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936" y="-8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fld id="{97517F0B-0E1F-4BB9-84B1-60F50BAEE5D5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FE5224E-9563-4493-8328-390FE581FFDD}" type="slidenum">
              <a:rPr lang="ru-RU"/>
              <a:pPr/>
              <a:t>1</a:t>
            </a:fld>
            <a:endParaRPr lang="ru-RU"/>
          </a:p>
        </p:txBody>
      </p:sp>
      <p:sp>
        <p:nvSpPr>
          <p:cNvPr id="51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60BA61A-E6F7-4037-92EA-AD73760F8620}" type="slidenum">
              <a:rPr lang="ru-RU"/>
              <a:pPr/>
              <a:t>4</a:t>
            </a:fld>
            <a:endParaRPr lang="ru-RU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E89CD43-D0CC-4BF8-8FAD-DCED3359A93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C2B4BB9-3CC2-4124-BE76-147CF53DBFE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16F75EB-762E-4E6E-A804-12C8A41DF75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067122E-68DF-4916-9053-8BF45DD56CF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B062599-CE98-481D-8FB1-0F588751186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543D0EC-EBD0-4424-8140-77848531C09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96B07C6-EA5F-4BAF-B90A-9D5354D6EF3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3C33487-DFD0-4722-8683-2F1AC267B5A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C174C01-F4D7-40B5-ACF1-C8A334F0911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100C88C-C45E-4F71-BA46-B826B334732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3B8F99B-5FC3-494A-949C-CD1C6238BF6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alphaModFix amt="7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fld id="{6F8A25D7-62C5-45B1-8729-F473DADED68B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752975" y="4140200"/>
            <a:ext cx="5111750" cy="1237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endParaRPr lang="ru-RU" sz="44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r"/>
            <a:r>
              <a:rPr lang="ru-RU" dirty="0">
                <a:solidFill>
                  <a:srgbClr val="000000"/>
                </a:solidFill>
              </a:rPr>
              <a:t/>
            </a:r>
            <a:br>
              <a:rPr lang="ru-RU" dirty="0">
                <a:solidFill>
                  <a:srgbClr val="000000"/>
                </a:solidFill>
              </a:rPr>
            </a:b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075" name="WordArt 3"/>
          <p:cNvSpPr>
            <a:spLocks noChangeArrowheads="1" noChangeShapeType="1" noTextEdit="1"/>
          </p:cNvSpPr>
          <p:nvPr/>
        </p:nvSpPr>
        <p:spPr bwMode="auto">
          <a:xfrm>
            <a:off x="1079500" y="1259557"/>
            <a:ext cx="7417196" cy="5904656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Животный мир </a:t>
            </a:r>
          </a:p>
          <a:p>
            <a:pPr algn="ctr"/>
            <a:r>
              <a:rPr lang="ru-RU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 Арктики </a:t>
            </a:r>
          </a:p>
          <a:p>
            <a:pPr algn="ctr"/>
            <a:r>
              <a:rPr lang="ru-RU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и </a:t>
            </a:r>
          </a:p>
          <a:p>
            <a:pPr algn="ctr"/>
            <a:r>
              <a:rPr lang="ru-RU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Антарктики</a:t>
            </a:r>
            <a:endParaRPr lang="ru-RU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тюлень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971525"/>
            <a:ext cx="7129463" cy="5040312"/>
          </a:xfrm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384128" y="395461"/>
            <a:ext cx="3242491" cy="8651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ТЮЛЕНИ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170" name="Picture 2" descr="C:\Users\1\Desktop\Для работы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0312" y="3995861"/>
            <a:ext cx="5355459" cy="3563814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503238" y="755650"/>
            <a:ext cx="9069387" cy="6000750"/>
          </a:xfrm>
        </p:spPr>
        <p:txBody>
          <a:bodyPr/>
          <a:lstStyle/>
          <a:p>
            <a:r>
              <a:rPr lang="ru-RU" b="1" dirty="0" err="1">
                <a:latin typeface="Times New Roman" pitchFamily="18" charset="0"/>
              </a:rPr>
              <a:t>Тюле́ни</a:t>
            </a:r>
            <a:r>
              <a:rPr lang="ru-RU" b="1" dirty="0">
                <a:latin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</a:rPr>
              <a:t>-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</a:rPr>
              <a:t>это млекопитающие.  Известно около 20 видов этих животных.   Известно несколько видов тюленей. Длина тюленей составляет от 170 до 180 см, а </a:t>
            </a:r>
            <a:r>
              <a:rPr lang="ru-RU" dirty="0" smtClean="0">
                <a:latin typeface="Times New Roman" pitchFamily="18" charset="0"/>
              </a:rPr>
              <a:t>вес - </a:t>
            </a:r>
            <a:r>
              <a:rPr lang="ru-RU" dirty="0">
                <a:latin typeface="Times New Roman" pitchFamily="18" charset="0"/>
              </a:rPr>
              <a:t>от 120 до 140 кг. </a:t>
            </a:r>
            <a:endParaRPr lang="ru-RU" dirty="0" smtClean="0">
              <a:latin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</a:rPr>
              <a:t>Они </a:t>
            </a:r>
            <a:r>
              <a:rPr lang="ru-RU" dirty="0">
                <a:latin typeface="Times New Roman" pitchFamily="18" charset="0"/>
              </a:rPr>
              <a:t>сбиваются в колонии, в которых может состоять до десяти тысяч особей. Распространены широко; особенно многочисленны в приполярных широтах. Большинство видов образует на льдах залёжки. Питаются тюлени рыбой и ракообразными. Охотясь на них, тюлени ныряют на глубину до 200 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1\Desktop\Для работы\2f52b6877eb5b196dd1587671f95079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096000" cy="456438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486" name="Picture 6" descr="Po_Peterburgu_progulyalsya_severnii_olen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28343" y="3851845"/>
            <a:ext cx="4943773" cy="3707830"/>
          </a:xfrm>
          <a:effectLst>
            <a:softEdge rad="317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583928" y="0"/>
            <a:ext cx="6869574" cy="8651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СЕВЕРНЫЕ ОЛЕНИ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503238" y="755650"/>
            <a:ext cx="9069387" cy="6000750"/>
          </a:xfrm>
        </p:spPr>
        <p:txBody>
          <a:bodyPr/>
          <a:lstStyle/>
          <a:p>
            <a:pPr>
              <a:lnSpc>
                <a:spcPct val="83000"/>
              </a:lnSpc>
            </a:pPr>
            <a:r>
              <a:rPr lang="ru-RU" b="1" dirty="0">
                <a:latin typeface="Times New Roman" pitchFamily="18" charset="0"/>
              </a:rPr>
              <a:t>Северный олень- </a:t>
            </a:r>
            <a:r>
              <a:rPr lang="ru-RU" dirty="0">
                <a:latin typeface="Times New Roman" pitchFamily="18" charset="0"/>
              </a:rPr>
              <a:t>парнокопытное млекопитающее.</a:t>
            </a:r>
          </a:p>
          <a:p>
            <a:pPr>
              <a:lnSpc>
                <a:spcPct val="83000"/>
              </a:lnSpc>
            </a:pPr>
            <a:r>
              <a:rPr lang="ru-RU" dirty="0">
                <a:latin typeface="Times New Roman" pitchFamily="18" charset="0"/>
              </a:rPr>
              <a:t>Ест не только траву и лишайники, но и мелких млекопитающих и птиц.</a:t>
            </a:r>
          </a:p>
          <a:p>
            <a:pPr>
              <a:lnSpc>
                <a:spcPct val="83000"/>
              </a:lnSpc>
            </a:pPr>
            <a:r>
              <a:rPr lang="ru-RU" dirty="0">
                <a:latin typeface="Times New Roman" pitchFamily="18" charset="0"/>
              </a:rPr>
              <a:t>Широкие копыта позволяют перемещаться по рыхлому снегу и раскапывать его в поисках пищи. Жажду этот олень 9 месяцев в году утоляет снегом. Люди одомашнили северных оленей, а от диких животных отличаются тем, что привыкли к людям и в случае опасности не разбегаются в стороны, а собираются вместе, надеясь на защиту людей. От оленей люди получают молоко, мясо, шерсть, рога, кости, используют их в качестве ездовых животных.</a:t>
            </a:r>
          </a:p>
          <a:p>
            <a:pPr>
              <a:lnSpc>
                <a:spcPct val="83000"/>
              </a:lnSpc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18011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519362"/>
            <a:ext cx="6588125" cy="5040313"/>
          </a:xfrm>
          <a:effectLst>
            <a:softEdge rad="127000"/>
          </a:effectLst>
        </p:spPr>
      </p:pic>
      <p:pic>
        <p:nvPicPr>
          <p:cNvPr id="9218" name="Picture 2" descr="C:\Users\1\Desktop\Для работы\f213187242e87b75b0315ae020b713b8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9925" y="0"/>
            <a:ext cx="4330700" cy="433070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799952" y="0"/>
            <a:ext cx="6328913" cy="8651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ПОЛЯРНАЯ СОВА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1\Desktop\Для работы\Lemming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0085" y="4686935"/>
            <a:ext cx="4320540" cy="287274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243" name="Picture 3" descr="C:\Users\1\Desktop\Для работы\lemming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776" y="5022215"/>
            <a:ext cx="3429000" cy="253746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503238" y="611188"/>
            <a:ext cx="9069387" cy="5256881"/>
          </a:xfrm>
        </p:spPr>
        <p:txBody>
          <a:bodyPr/>
          <a:lstStyle/>
          <a:p>
            <a:r>
              <a:rPr lang="ru-RU" b="1" dirty="0">
                <a:latin typeface="Times New Roman" pitchFamily="18" charset="0"/>
              </a:rPr>
              <a:t>Белая сова </a:t>
            </a:r>
            <a:r>
              <a:rPr lang="ru-RU" dirty="0">
                <a:latin typeface="Times New Roman" pitchFamily="18" charset="0"/>
              </a:rPr>
              <a:t>или полярная — самая крупная птица в тундре . Основу её питания составляют мышевидные грызуны, в первую очередь лемминги. За год одна сова съедает более 1600 леммингов. Ловит также зайцев, мелких хищников (горностай), птиц (белых куропаток, гусей, уток), не пренебрегает рыбой и падалью. Сова не охотится вблизи гнезда, поэтому птицы охотно селятся поблизости от сов, которые защищают свою территорию от других хищников.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08064" y="5724053"/>
            <a:ext cx="4176143" cy="8651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ЛЕММИНГИ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0" name="Picture 6" descr="23615057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90261" y="3275781"/>
            <a:ext cx="5490363" cy="4392290"/>
          </a:xfrm>
          <a:effectLst>
            <a:softEdge rad="317500"/>
          </a:effectLst>
        </p:spPr>
      </p:pic>
      <p:pic>
        <p:nvPicPr>
          <p:cNvPr id="11266" name="Picture 2" descr="C:\Users\1\Desktop\Для работы\pesec-300x2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0822" y="827509"/>
            <a:ext cx="4908901" cy="343623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600152" y="0"/>
            <a:ext cx="2613216" cy="8651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ПЕСЕЦ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503238" y="684213"/>
            <a:ext cx="9069387" cy="6072187"/>
          </a:xfrm>
        </p:spPr>
        <p:txBody>
          <a:bodyPr/>
          <a:lstStyle/>
          <a:p>
            <a:r>
              <a:rPr lang="ru-RU" b="1" dirty="0" err="1">
                <a:latin typeface="Times New Roman" pitchFamily="18" charset="0"/>
              </a:rPr>
              <a:t>Песе́ц</a:t>
            </a:r>
            <a:r>
              <a:rPr lang="ru-RU" dirty="0">
                <a:latin typeface="Times New Roman" pitchFamily="18" charset="0"/>
              </a:rPr>
              <a:t> или полярная лисица—небольшое хищное животное, напоминающее лисицу. Основу  питания составляют мелкие грызуны, особенно лемминги, а также птицы. Питается как выброшенной на берег, так и добытой рыбой, а также растительной пищей: ягодами (черникой, морошкой), травами, водорослями (морской капустой). У песца хорошо развиты слух и обоняние; несколько слабее — зрение. Голос представляет тявкающий лай.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43968" y="0"/>
            <a:ext cx="6432723" cy="8651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ПОЛЯРНЫЙ ВОЛК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C:\Users\1\Desktop\Для работы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7904" y="1187549"/>
            <a:ext cx="7595195" cy="5953405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1800" y="467469"/>
            <a:ext cx="9289032" cy="3298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Поля́рный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волк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- подвид волка. Обитает на всей территории Арктики и в тундре. Длина без хвоста: 130—150 см. Высота в холке: 80—93 см. Масса: до 85 кг, самки меньше. Продолжительность жизни: около 17 лет.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Чтобы выжить, волк приспособился есть любой корм, который только попадается.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\Desktop\Для работы\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5976" y="323453"/>
            <a:ext cx="6345754" cy="474908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59992" y="5436021"/>
            <a:ext cx="6048672" cy="1466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Короной снежной с двух сторон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Наш шар прекрасный окружен!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Два полюса, два братика-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Антарктика и Арктика.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Для работы\arctic-har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6373"/>
            <a:ext cx="5266308" cy="438156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151880" y="0"/>
            <a:ext cx="7938007" cy="8651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АРКТИЧЕСКИЙ БЕЛЯК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1" name="Picture 3" descr="C:\Users\1\Desktop\Для работы\mountain_ha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2459" y="3635821"/>
            <a:ext cx="6278166" cy="3923854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7784" y="323453"/>
            <a:ext cx="9433048" cy="530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Арктический беляк -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заяц, в основном приспособленный к обитанию в полярных и гористых местностях.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среднем достигает в длину 55 — 70 см, весит около 4 — 5,5 кг. Как и другие зайцы, имеет маленький пушистый хвост (5 см) и длинные, мощные задние лапы, которые позволяют ему прыгать по снегу на большой скорости. Его уши — относительно короткие, это уменьшает отдачу тепла. Обладает мехом, позволяющим ему хорошо переносить холод. На дальнем севере он белый круглый год, лишь с чёрными кончиками ушей.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Это травоядное животное. Арктический беляк в основном питается деревянистыми растениями. Он употребляет в пищу почки, ягоды, листья и траву.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0" name="Picture 6" descr="i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35856" y="802275"/>
            <a:ext cx="7917831" cy="5284446"/>
          </a:xfrm>
          <a:effectLst>
            <a:softEdge rad="127000"/>
          </a:effectLst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1661988"/>
            <a:ext cx="338437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Где сугробы, стужа, лёд,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Где пурга снега метёт,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Там хозяин в шубе снежной.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Ходит по снегам безбрежным.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Весь он белый от зимы,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 метельной кутерьмы.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 давно живёт он здесь,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Потому и белый весь.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Лишь черны глаза и нос: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Пощадил их злой мороз.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36056" y="0"/>
            <a:ext cx="3409652" cy="8651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ЗАГАДКИ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 build="p"/>
      <p:bldP spid="14337" grpId="1" build="allAtOnce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520032" y="2123653"/>
            <a:ext cx="5687714" cy="2840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Кто в холодном океане,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Словно в теплой пенной ванне,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Может плавать и нырять,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Стаи льдинок разгонять?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Да! Такие виражи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Могут делать лишь...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1\Desktop\Для работы\morz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1880" y="1331565"/>
            <a:ext cx="7544224" cy="561662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376016" y="1907629"/>
            <a:ext cx="5038725" cy="3698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Ходит медленно, степенно,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черном фраке непременно,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Что за важный господин?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Птица странная -... 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1\Desktop\Для работы\4288x2848_671280_[www.ArtFile.ru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9912" y="611485"/>
            <a:ext cx="7061673" cy="651873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48024" y="1043533"/>
            <a:ext cx="5038725" cy="52443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Что за хищник за такой,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 шерстью бело –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голубой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Хвост пушистый, мех густой,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норы ходит на постой.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Птицы, яйца, грызуны -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Для него всегда вкусны.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 лису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пахож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немного,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Тоже псовая порода.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1\Desktop\Для работы\Pesec-1024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7904" y="539477"/>
            <a:ext cx="8117159" cy="60878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76016" y="1259557"/>
            <a:ext cx="5760640" cy="4729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Эта птица, тоже хищник,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тундре северной живёт.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Любит зайцем подкрепиться,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Не шумлив её полёт.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Чисто – белым опереньем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Сплошь покрыта, с головой.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 в учебниках зовётся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Она ...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1\Desktop\Для работы\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824" y="683493"/>
            <a:ext cx="9068789" cy="619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3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15976" y="2051645"/>
            <a:ext cx="583173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Словно царскую корону,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Носит он свои рога.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Ест лишайник, мох зелёный.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Любит снежные луга.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1\Desktop\Для работы\Severny_olen`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0313" y="1239838"/>
            <a:ext cx="7620000" cy="508000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3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0080625" cy="11227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</a:t>
            </a:r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азовите животных, чьи контуры</a:t>
            </a:r>
          </a:p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изображены ниже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218" name="Picture 2" descr="C:\Users\1\Desktop\Для работы\скачанные файлы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19597"/>
            <a:ext cx="2505483" cy="2364482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9219" name="Picture 3" descr="C:\Users\1\Desktop\Для работы\169677_17646-550x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90199" y="1331565"/>
            <a:ext cx="3090426" cy="2213869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9220" name="Picture 4" descr="C:\Users\1\Desktop\Для работы\img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04208" y="1907629"/>
            <a:ext cx="2381250" cy="411480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9221" name="Picture 5" descr="C:\Users\1\Desktop\Для работы\imag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436021"/>
            <a:ext cx="2505075" cy="1819275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9222" name="Picture 6" descr="C:\Users\1\Desktop\Для работы\скачанные файлы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55936" y="3347789"/>
            <a:ext cx="2362200" cy="194310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9223" name="Picture 7" descr="C:\Users\1\Desktop\Для работы\скачанные файлы (2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16576" y="4571925"/>
            <a:ext cx="2286000" cy="200025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431800" y="611188"/>
            <a:ext cx="9069388" cy="6145212"/>
          </a:xfrm>
        </p:spPr>
        <p:txBody>
          <a:bodyPr/>
          <a:lstStyle/>
          <a:p>
            <a:r>
              <a:rPr lang="ru-RU" sz="2800" dirty="0">
                <a:latin typeface="Times New Roman" pitchFamily="18" charset="0"/>
              </a:rPr>
              <a:t>Программные задачи</a:t>
            </a:r>
            <a:r>
              <a:rPr lang="ru-RU" sz="2800" dirty="0" smtClean="0">
                <a:latin typeface="Times New Roman" pitchFamily="18" charset="0"/>
              </a:rPr>
              <a:t>:</a:t>
            </a:r>
          </a:p>
          <a:p>
            <a:r>
              <a:rPr lang="ru-RU" sz="2800" smtClean="0">
                <a:latin typeface="Times New Roman" pitchFamily="18" charset="0"/>
              </a:rPr>
              <a:t>Познакомить </a:t>
            </a:r>
            <a:r>
              <a:rPr lang="ru-RU" sz="2800" dirty="0">
                <a:latin typeface="Times New Roman" pitchFamily="18" charset="0"/>
              </a:rPr>
              <a:t>детей с особенностями природы, живыми существами Антарктиды и Арктики.</a:t>
            </a:r>
          </a:p>
          <a:p>
            <a:r>
              <a:rPr lang="ru-RU" sz="2800" dirty="0">
                <a:latin typeface="Times New Roman" pitchFamily="18" charset="0"/>
              </a:rPr>
              <a:t>Выявить знания о животных : внешний вид, характерные особенности, повадки.</a:t>
            </a:r>
          </a:p>
          <a:p>
            <a:r>
              <a:rPr lang="ru-RU" sz="2800" dirty="0">
                <a:latin typeface="Times New Roman" pitchFamily="18" charset="0"/>
              </a:rPr>
              <a:t>Развивать интерес к познанию природы и окружающего мира;</a:t>
            </a:r>
          </a:p>
          <a:p>
            <a:r>
              <a:rPr lang="ru-RU" sz="2800" dirty="0">
                <a:latin typeface="Times New Roman" pitchFamily="18" charset="0"/>
              </a:rPr>
              <a:t>Развивать общие познавательные способности: умение наблюдать, описывать, строить предположения и предлагать способы их проверки, находить причинно-следственные связи.</a:t>
            </a:r>
          </a:p>
          <a:p>
            <a:r>
              <a:rPr lang="ru-RU" sz="2800" dirty="0">
                <a:latin typeface="Times New Roman" pitchFamily="18" charset="0"/>
              </a:rPr>
              <a:t>Воспитывать бережное отношение к животным и птицам.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5b7532cccdcft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043533"/>
            <a:ext cx="5961874" cy="4752304"/>
          </a:xfrm>
          <a:effectLst>
            <a:softEdge rad="127000"/>
          </a:effectLst>
        </p:spPr>
      </p:pic>
      <p:pic>
        <p:nvPicPr>
          <p:cNvPr id="1026" name="Picture 2" descr="C:\Users\1\Desktop\Для работы\national_geographic_20-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4081" y="3887267"/>
            <a:ext cx="4896544" cy="367240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888184" y="395461"/>
            <a:ext cx="4251485" cy="8651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ПИНГВИНЫ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503238" y="684213"/>
            <a:ext cx="9069387" cy="6072187"/>
          </a:xfrm>
        </p:spPr>
        <p:txBody>
          <a:bodyPr/>
          <a:lstStyle/>
          <a:p>
            <a:r>
              <a:rPr lang="ru-RU" sz="2800" dirty="0" err="1">
                <a:latin typeface="Times New Roman" pitchFamily="18" charset="0"/>
              </a:rPr>
              <a:t>Пингви́ны</a:t>
            </a:r>
            <a:r>
              <a:rPr lang="ru-RU" sz="2800" dirty="0">
                <a:latin typeface="Times New Roman" pitchFamily="18" charset="0"/>
              </a:rPr>
              <a:t>— относятся к нелетающим морским птицам. Самым большим из современных представителей является императорский пингвин (рост — 110—120 см, вес до 46 кг), самые мелкие — малый пингвин (рост 30—45 см, вес 1—2,5 кг). </a:t>
            </a:r>
            <a:endParaRPr lang="en-US" sz="2800" dirty="0" smtClean="0">
              <a:latin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</a:rPr>
              <a:t>Пингвины </a:t>
            </a:r>
            <a:r>
              <a:rPr lang="ru-RU" sz="2800" dirty="0">
                <a:latin typeface="Times New Roman" pitchFamily="18" charset="0"/>
              </a:rPr>
              <a:t>питаются рыбой. Под водой пингвины почти не издают звуков, а на суше они общаются посредством криков, напоминающих звуки трубы и трещотки. Пингвины гнездятся большими колониями.  В насиживании яиц и выкармливании птенцов принимают участие оба родителя попеременно. Кормом птенцам служит полупереваренные и отрыгнутые родителями рыба и ракообразные. Детеныши находят убежище от холода в нижних складках родительского живота.</a:t>
            </a: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9" name="Picture 7" descr="ee8a6e8fa39b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56336" y="4283893"/>
            <a:ext cx="4957940" cy="3275782"/>
          </a:xfrm>
          <a:effectLst>
            <a:softEdge rad="127000"/>
          </a:effectLst>
        </p:spPr>
      </p:pic>
      <p:pic>
        <p:nvPicPr>
          <p:cNvPr id="2051" name="Picture 3" descr="C:\Users\1\Desktop\Для работы\5.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43533"/>
            <a:ext cx="5472360" cy="410427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024088" y="323453"/>
            <a:ext cx="6449202" cy="8651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БЕЛЫЕ МЕДВЕДИ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Для работы\1398307696_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3125" y="3521075"/>
            <a:ext cx="6667500" cy="403860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572625" cy="5075982"/>
          </a:xfrm>
        </p:spPr>
        <p:txBody>
          <a:bodyPr/>
          <a:lstStyle/>
          <a:p>
            <a:r>
              <a:rPr lang="ru-RU" sz="2800" b="1" dirty="0">
                <a:latin typeface="Times New Roman" pitchFamily="18" charset="0"/>
              </a:rPr>
              <a:t>Белый медведь </a:t>
            </a:r>
            <a:r>
              <a:rPr lang="ru-RU" sz="2800" dirty="0">
                <a:latin typeface="Times New Roman" pitchFamily="18" charset="0"/>
              </a:rPr>
              <a:t>-</a:t>
            </a:r>
            <a:r>
              <a:rPr lang="ru-RU" sz="2800" dirty="0" smtClean="0">
                <a:latin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</a:rPr>
              <a:t>самый крупный из млекопитающих </a:t>
            </a:r>
            <a:r>
              <a:rPr lang="ru-RU" sz="2800" dirty="0" smtClean="0">
                <a:latin typeface="Times New Roman" pitchFamily="18" charset="0"/>
              </a:rPr>
              <a:t>отряда хищных</a:t>
            </a:r>
            <a:r>
              <a:rPr lang="ru-RU" sz="2800" dirty="0">
                <a:latin typeface="Times New Roman" pitchFamily="18" charset="0"/>
              </a:rPr>
              <a:t>. </a:t>
            </a:r>
            <a:r>
              <a:rPr lang="ru-RU" sz="2800" dirty="0" smtClean="0">
                <a:latin typeface="Times New Roman" pitchFamily="18" charset="0"/>
              </a:rPr>
              <a:t>Обычно </a:t>
            </a:r>
            <a:r>
              <a:rPr lang="ru-RU" sz="2800" dirty="0">
                <a:latin typeface="Times New Roman" pitchFamily="18" charset="0"/>
              </a:rPr>
              <a:t>самцы весят </a:t>
            </a:r>
            <a:r>
              <a:rPr lang="ru-RU" sz="2800" dirty="0" smtClean="0">
                <a:latin typeface="Times New Roman" pitchFamily="18" charset="0"/>
              </a:rPr>
              <a:t>400-450 </a:t>
            </a:r>
            <a:r>
              <a:rPr lang="ru-RU" sz="2800" dirty="0">
                <a:latin typeface="Times New Roman" pitchFamily="18" charset="0"/>
              </a:rPr>
              <a:t>кг, длина тела </a:t>
            </a:r>
            <a:r>
              <a:rPr lang="ru-RU" sz="2800" dirty="0" smtClean="0">
                <a:latin typeface="Times New Roman" pitchFamily="18" charset="0"/>
              </a:rPr>
              <a:t>200-250 </a:t>
            </a:r>
            <a:r>
              <a:rPr lang="ru-RU" sz="2800" dirty="0">
                <a:latin typeface="Times New Roman" pitchFamily="18" charset="0"/>
              </a:rPr>
              <a:t>см, высота в холке до </a:t>
            </a:r>
            <a:r>
              <a:rPr lang="ru-RU" sz="2800" dirty="0" smtClean="0">
                <a:latin typeface="Times New Roman" pitchFamily="18" charset="0"/>
              </a:rPr>
              <a:t>130-150 </a:t>
            </a:r>
            <a:r>
              <a:rPr lang="ru-RU" sz="2800" dirty="0">
                <a:latin typeface="Times New Roman" pitchFamily="18" charset="0"/>
              </a:rPr>
              <a:t>см. Самки заметно мельче (</a:t>
            </a:r>
            <a:r>
              <a:rPr lang="ru-RU" sz="2800" dirty="0" smtClean="0">
                <a:latin typeface="Times New Roman" pitchFamily="18" charset="0"/>
              </a:rPr>
              <a:t>200-300 </a:t>
            </a:r>
            <a:r>
              <a:rPr lang="ru-RU" sz="2800" dirty="0">
                <a:latin typeface="Times New Roman" pitchFamily="18" charset="0"/>
              </a:rPr>
              <a:t>кг). </a:t>
            </a:r>
            <a:endParaRPr lang="ru-RU" sz="2800" dirty="0" smtClean="0">
              <a:latin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</a:rPr>
              <a:t>Охотится на </a:t>
            </a:r>
            <a:r>
              <a:rPr lang="ru-RU" sz="2800" dirty="0">
                <a:latin typeface="Times New Roman" pitchFamily="18" charset="0"/>
              </a:rPr>
              <a:t>нерпу, морского зайца, моржа и др. морских животных.</a:t>
            </a:r>
          </a:p>
          <a:p>
            <a:r>
              <a:rPr lang="ru-RU" sz="2800" dirty="0">
                <a:latin typeface="Times New Roman" pitchFamily="18" charset="0"/>
              </a:rPr>
              <a:t>Несмотря на кажущуюся неповоротливость, белые медведи даже на суше быстры и ловки, а в воде легко плавают и ныряют. Очень густая, плотная шерсть защищает тело медведя от холода и намокания в ледяной воде</a:t>
            </a: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Noaa-walrus3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467469"/>
            <a:ext cx="6481762" cy="4752975"/>
          </a:xfrm>
          <a:effectLst>
            <a:softEdge rad="127000"/>
          </a:effectLst>
        </p:spPr>
      </p:pic>
      <p:pic>
        <p:nvPicPr>
          <p:cNvPr id="4098" name="Picture 2" descr="C:\Users\1\Desktop\Для работы\Q8_763Aqd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7649" y="3874643"/>
            <a:ext cx="5522976" cy="3685032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616376" y="539477"/>
            <a:ext cx="2378088" cy="8651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МОРЖ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503238" y="755650"/>
            <a:ext cx="9069387" cy="6000750"/>
          </a:xfrm>
        </p:spPr>
        <p:txBody>
          <a:bodyPr/>
          <a:lstStyle/>
          <a:p>
            <a:pPr>
              <a:lnSpc>
                <a:spcPct val="73000"/>
              </a:lnSpc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Морж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—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очень крупное животное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Длина тела у </a:t>
            </a:r>
            <a:r>
              <a:rPr lang="ru-RU" sz="2800" dirty="0" smtClean="0">
                <a:latin typeface="Times New Roman" pitchFamily="18" charset="0"/>
              </a:rPr>
              <a:t>некоторых особей может достигать 5 метров, а масса доходить до полутора тонн. Средняя длина самца составляет 3,5 метра, вес колеблется в пределах тонны. Самки помельче. Их обычная длина, как правило, 2,8-2,9 метра, масса составляет порядка 700-800 кг. Все взрослые моржи имеют клыки, торчащие у них изо рта. Их длина достигает 60-80 см, а весит каждый не менее 3-х кг.</a:t>
            </a:r>
          </a:p>
          <a:p>
            <a:pPr>
              <a:lnSpc>
                <a:spcPct val="73000"/>
              </a:lnSpc>
            </a:pPr>
            <a:r>
              <a:rPr lang="ru-RU" sz="2800" dirty="0" smtClean="0">
                <a:latin typeface="Times New Roman" pitchFamily="18" charset="0"/>
              </a:rPr>
              <a:t>Морж </a:t>
            </a:r>
            <a:r>
              <a:rPr lang="ru-RU" sz="2800" dirty="0">
                <a:latin typeface="Times New Roman" pitchFamily="18" charset="0"/>
              </a:rPr>
              <a:t>- крупный морской зверь с очень толстой кожей. Эти громадные, неуклюжие на суше животные, населяют  Крайний Север, живут преимущественно у берегов.</a:t>
            </a:r>
          </a:p>
          <a:p>
            <a:pPr>
              <a:lnSpc>
                <a:spcPct val="73000"/>
              </a:lnSpc>
            </a:pPr>
            <a:r>
              <a:rPr lang="ru-RU" sz="2800" dirty="0" smtClean="0">
                <a:latin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</a:rPr>
              <a:t>Пища моржа состоит главным образом из моллюсков и других донных беспозвоночных, иногда моржи едят рыбу. В отдельных случаях моржи могут нападать на тюленей .</a:t>
            </a:r>
          </a:p>
          <a:p>
            <a:pPr>
              <a:lnSpc>
                <a:spcPct val="73000"/>
              </a:lnSpc>
            </a:pP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490</TotalTime>
  <Words>803</Words>
  <Application>Microsoft Office PowerPoint</Application>
  <PresentationFormat>Произвольный</PresentationFormat>
  <Paragraphs>75</Paragraphs>
  <Slides>28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Катя</dc:creator>
  <cp:lastModifiedBy>Катя</cp:lastModifiedBy>
  <cp:revision>42</cp:revision>
  <cp:lastPrinted>1601-01-01T00:00:00Z</cp:lastPrinted>
  <dcterms:created xsi:type="dcterms:W3CDTF">2010-11-20T10:03:10Z</dcterms:created>
  <dcterms:modified xsi:type="dcterms:W3CDTF">2015-02-06T10:46:47Z</dcterms:modified>
</cp:coreProperties>
</file>